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33"/>
  </p:notesMasterIdLst>
  <p:handoutMasterIdLst>
    <p:handoutMasterId r:id="rId34"/>
  </p:handoutMasterIdLst>
  <p:sldIdLst>
    <p:sldId id="256" r:id="rId3"/>
    <p:sldId id="1617" r:id="rId4"/>
    <p:sldId id="258" r:id="rId5"/>
    <p:sldId id="1598" r:id="rId6"/>
    <p:sldId id="1610" r:id="rId7"/>
    <p:sldId id="1560" r:id="rId8"/>
    <p:sldId id="1611" r:id="rId9"/>
    <p:sldId id="1587" r:id="rId10"/>
    <p:sldId id="1581" r:id="rId11"/>
    <p:sldId id="1599" r:id="rId12"/>
    <p:sldId id="1600" r:id="rId13"/>
    <p:sldId id="1601" r:id="rId14"/>
    <p:sldId id="1602" r:id="rId15"/>
    <p:sldId id="1603" r:id="rId16"/>
    <p:sldId id="1589" r:id="rId17"/>
    <p:sldId id="1604" r:id="rId18"/>
    <p:sldId id="1605" r:id="rId19"/>
    <p:sldId id="1606" r:id="rId20"/>
    <p:sldId id="1607" r:id="rId21"/>
    <p:sldId id="1593" r:id="rId22"/>
    <p:sldId id="1588" r:id="rId23"/>
    <p:sldId id="1612" r:id="rId24"/>
    <p:sldId id="1613" r:id="rId25"/>
    <p:sldId id="1608" r:id="rId26"/>
    <p:sldId id="1609" r:id="rId27"/>
    <p:sldId id="1614" r:id="rId28"/>
    <p:sldId id="1615" r:id="rId29"/>
    <p:sldId id="1616" r:id="rId30"/>
    <p:sldId id="1618" r:id="rId31"/>
    <p:sldId id="288" r:id="rId3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745" autoAdjust="0"/>
  </p:normalViewPr>
  <p:slideViewPr>
    <p:cSldViewPr snapToGrid="0">
      <p:cViewPr varScale="1">
        <p:scale>
          <a:sx n="57" d="100"/>
          <a:sy n="57" d="100"/>
        </p:scale>
        <p:origin x="99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752" y="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B2F6F5BC-3375-6C9E-9DF1-CB1A008E40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532FEAA5-7A6F-D35E-34D9-EDBE03CEF6C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58128-19F2-4B90-A8BD-6DC626BB0353}" type="datetimeFigureOut">
              <a:rPr lang="hu-HU" smtClean="0"/>
              <a:t>2025. 06. 26.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E2088C35-28FC-334C-DDA2-B1CB5E5A51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A7748F69-6F06-CDE5-6479-B376D5B3515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A2129-5DF0-4742-9DD0-05FCE329E1D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868552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5A5949-6BC2-448A-9263-045004AA8B6D}" type="datetimeFigureOut">
              <a:rPr lang="hu-HU" smtClean="0"/>
              <a:t>2025. 06. 26.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16CDF6-46D0-4F41-8D90-98105BAE658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5845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Köszöntöm a tisztelt bizottságot!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6CDF6-46D0-4F41-8D90-98105BAE658D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41889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6CDF6-46D0-4F41-8D90-98105BAE658D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965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6ED88-4534-E078-E1A5-4460D9576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BA2B3B2F-C55C-748F-E402-416756D585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D8A3009D-E8A9-C844-6260-330F32AA06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8762B8F-0878-CEF8-88E5-6AAB3B89C7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6CDF6-46D0-4F41-8D90-98105BAE658D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7219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A99BB-5C1C-4513-A2DF-6B36D47B7C69}" type="slidenum">
              <a:rPr lang="hu-HU" smtClean="0"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7854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EF91F-A31E-424D-BBE0-B6D41A64F64C}" type="datetimeFigureOut">
              <a:rPr lang="hu-HU" smtClean="0"/>
              <a:t>2025. 06. 26.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66A20-C3E7-4E45-8486-80D3F74DA15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22416774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75833CC-55CC-18FE-A374-084CA653C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ED357C0-6004-8B99-8FB6-B0BA96A9AD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solidFill>
            <a:schemeClr val="bg1">
              <a:lumMod val="75000"/>
              <a:lumOff val="25000"/>
              <a:alpha val="4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hu-HU" sz="3200" smtClean="0"/>
            </a:lvl1pPr>
            <a:lvl2pPr>
              <a:defRPr lang="hu-HU" sz="2800" smtClean="0"/>
            </a:lvl2pPr>
            <a:lvl3pPr>
              <a:defRPr lang="hu-HU" sz="2600" smtClean="0"/>
            </a:lvl3pPr>
            <a:lvl4pPr>
              <a:defRPr lang="hu-HU" sz="2400" smtClean="0"/>
            </a:lvl4pPr>
            <a:lvl5pPr>
              <a:defRPr lang="hu-HU" sz="2400"/>
            </a:lvl5pPr>
          </a:lstStyle>
          <a:p>
            <a:pPr marL="365125" lvl="0" indent="-365125">
              <a:lnSpc>
                <a:spcPct val="100000"/>
              </a:lnSpc>
            </a:pPr>
            <a:r>
              <a:rPr lang="hu-HU" dirty="0"/>
              <a:t>Mintaszöveg szerkesztése</a:t>
            </a:r>
          </a:p>
          <a:p>
            <a:pPr marL="808038" lvl="1" indent="-350838">
              <a:lnSpc>
                <a:spcPct val="100000"/>
              </a:lnSpc>
              <a:buFont typeface="Calibri" panose="020F0502020204030204" pitchFamily="34" charset="0"/>
              <a:buChar char="‒"/>
            </a:pPr>
            <a:r>
              <a:rPr lang="hu-HU" dirty="0"/>
              <a:t>Második szint</a:t>
            </a:r>
          </a:p>
          <a:p>
            <a:pPr marL="1249363" lvl="2" indent="-334963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hu-HU" dirty="0"/>
              <a:t>Harmadik szint</a:t>
            </a:r>
          </a:p>
          <a:p>
            <a:pPr marL="1706563" lvl="3" indent="-334963">
              <a:lnSpc>
                <a:spcPct val="100000"/>
              </a:lnSpc>
            </a:pPr>
            <a:r>
              <a:rPr lang="hu-HU" dirty="0"/>
              <a:t>Negyedik szint</a:t>
            </a:r>
          </a:p>
          <a:p>
            <a:pPr lvl="4">
              <a:lnSpc>
                <a:spcPct val="100000"/>
              </a:lnSpc>
            </a:pPr>
            <a:r>
              <a:rPr lang="hu-HU" dirty="0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550967F1-964D-71A2-82B5-207E72088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solidFill>
            <a:schemeClr val="bg1">
              <a:lumMod val="75000"/>
              <a:lumOff val="25000"/>
              <a:alpha val="4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hu-HU" sz="3200" smtClean="0"/>
            </a:lvl1pPr>
            <a:lvl2pPr>
              <a:defRPr lang="hu-HU" sz="2800" smtClean="0"/>
            </a:lvl2pPr>
            <a:lvl3pPr>
              <a:defRPr lang="hu-HU" sz="2600" smtClean="0"/>
            </a:lvl3pPr>
            <a:lvl4pPr>
              <a:defRPr lang="hu-HU" sz="2400" smtClean="0"/>
            </a:lvl4pPr>
            <a:lvl5pPr>
              <a:defRPr lang="hu-HU" sz="2400"/>
            </a:lvl5pPr>
          </a:lstStyle>
          <a:p>
            <a:pPr marL="365125" lvl="0" indent="-365125">
              <a:lnSpc>
                <a:spcPct val="100000"/>
              </a:lnSpc>
            </a:pPr>
            <a:r>
              <a:rPr lang="hu-HU"/>
              <a:t>Mintaszöveg szerkesztése</a:t>
            </a:r>
          </a:p>
          <a:p>
            <a:pPr marL="808038" lvl="1" indent="-350838">
              <a:lnSpc>
                <a:spcPct val="100000"/>
              </a:lnSpc>
              <a:buFont typeface="Calibri" panose="020F0502020204030204" pitchFamily="34" charset="0"/>
              <a:buChar char="‒"/>
            </a:pPr>
            <a:r>
              <a:rPr lang="hu-HU"/>
              <a:t>Második szint</a:t>
            </a:r>
          </a:p>
          <a:p>
            <a:pPr marL="1249363" lvl="2" indent="-334963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hu-HU"/>
              <a:t>Harmadik szint</a:t>
            </a:r>
          </a:p>
          <a:p>
            <a:pPr marL="1706563" lvl="3" indent="-334963">
              <a:lnSpc>
                <a:spcPct val="100000"/>
              </a:lnSpc>
            </a:pPr>
            <a:r>
              <a:rPr lang="hu-HU"/>
              <a:t>Negyedik szint</a:t>
            </a:r>
          </a:p>
          <a:p>
            <a:pPr lvl="4">
              <a:lnSpc>
                <a:spcPct val="100000"/>
              </a:lnSpc>
            </a:pPr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93F9599-FD47-7FAA-943D-90CFF8970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7783-EA1D-4A06-8508-10094F3EB9C8}" type="datetimeFigureOut">
              <a:rPr lang="hu-HU" smtClean="0"/>
              <a:t>2025. 06. 26.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C96B720-B5E7-DC8A-3E00-D77E62F20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19AA921-6D95-0F23-82FD-7E4351D5C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0FA38-DFF7-4FB1-9035-9C3DCFC18B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6689879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0F66CD-4270-AFF3-53D1-E10EC5B4E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939884D-C6F7-AEF2-E57E-0C3DAA654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0380D85C-8B79-20EF-82D9-AED5F7DC5E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93D798FD-D2CF-35D8-7777-607A6FF96D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33419357-A0FB-5DD7-5FBC-6D699DB224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310AEDCF-57E7-B98E-DE69-E0B4A65DB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7783-EA1D-4A06-8508-10094F3EB9C8}" type="datetimeFigureOut">
              <a:rPr lang="hu-HU" smtClean="0"/>
              <a:t>2025. 06. 26.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BC3582ED-2203-6198-DAED-DF21941DF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4F75E224-C420-0028-346D-11AE676CE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0FA38-DFF7-4FB1-9035-9C3DCFC18B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2850727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D5B52C2-3E60-9054-D902-738EE1419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270A8B44-6781-E40F-B089-815FE15E1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7783-EA1D-4A06-8508-10094F3EB9C8}" type="datetimeFigureOut">
              <a:rPr lang="hu-HU" smtClean="0"/>
              <a:t>2025. 06. 26.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D58EC5F5-E4B3-DEBD-6D08-611E78E89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14FDC4FE-4253-94F1-2D6B-99350B91A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0FA38-DFF7-4FB1-9035-9C3DCFC18B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9558027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5C1193C4-FF03-E1E0-0155-8CAFB07E8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7783-EA1D-4A06-8508-10094F3EB9C8}" type="datetimeFigureOut">
              <a:rPr lang="hu-HU" smtClean="0"/>
              <a:t>2025. 06. 26.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FAF2972F-E2DB-5230-7D92-C4B116690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69E32CB-AD6B-6D88-1B1A-5CE6A1411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0FA38-DFF7-4FB1-9035-9C3DCFC18B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2300674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0FF4FC0-53EC-D6A8-F0C1-249C5E7A1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C476F67-BE45-8567-1730-E956D5467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420B1E70-745C-6403-5F34-6409547921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BF650BA-9A80-B99D-654E-D913BCDAC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7783-EA1D-4A06-8508-10094F3EB9C8}" type="datetimeFigureOut">
              <a:rPr lang="hu-HU" smtClean="0"/>
              <a:t>2025. 06. 26.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10BB13BF-DEB6-9451-B097-075523FA6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1909BFE-460E-55C2-9115-FF47C8421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0FA38-DFF7-4FB1-9035-9C3DCFC18B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09871348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508C6E4-B443-C012-C348-9A6FA5D58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7AAD4815-7D1F-A511-B882-9A004295AF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B9AFD4AC-EBDF-C8A2-4D70-FE70DC823A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58CC72B-C394-D4BC-4C2B-8AF4F09C8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7783-EA1D-4A06-8508-10094F3EB9C8}" type="datetimeFigureOut">
              <a:rPr lang="hu-HU" smtClean="0"/>
              <a:t>2025. 06. 26.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0116D37C-3E94-10C4-4B41-0E9CB11F3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FF9D9EA-8E9C-7E51-C9CB-759F2D901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0FA38-DFF7-4FB1-9035-9C3DCFC18B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63251546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51F0592-287B-A21E-6F19-A2CFA7326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941998FF-F126-EACE-AE11-2A9F505DC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21A777A-81A7-627E-C4AB-9A45F8852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7783-EA1D-4A06-8508-10094F3EB9C8}" type="datetimeFigureOut">
              <a:rPr lang="hu-HU" smtClean="0"/>
              <a:t>2025. 06. 26.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072CE73-DF6C-9C03-FF85-31F533EB2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647BBDB-B634-D891-DA5D-54F54439E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0FA38-DFF7-4FB1-9035-9C3DCFC18B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5750021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4AEE4C0B-BB9D-FFC0-FEA1-384887A355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01E1F27E-6721-5032-3DF1-239E2B9560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4CA2EC9-FD6E-47C4-C61F-8D7DEDFC9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7783-EA1D-4A06-8508-10094F3EB9C8}" type="datetimeFigureOut">
              <a:rPr lang="hu-HU" smtClean="0"/>
              <a:t>2025. 06. 26.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9DDA8D9-546F-EB11-39F1-E29C7959C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0F2F71A-059F-6FE5-DC77-11438B051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0FA38-DFF7-4FB1-9035-9C3DCFC18B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572431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F64688A-93A3-F28F-0F09-1ED9949467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DAC01E96-7F1B-54C6-D9C9-79E1E69113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89DDA46-F38A-C6DA-AF93-F995B695D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7783-EA1D-4A06-8508-10094F3EB9C8}" type="datetimeFigureOut">
              <a:rPr lang="hu-HU" smtClean="0"/>
              <a:t>2025. 06. 26.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67B81C3-BFA0-5F92-53BC-F4F3F868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9ED042A-E097-DE8A-9307-68ADA460F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0FA38-DFF7-4FB1-9035-9C3DCFC18B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848935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ím és tartalo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670" y="476088"/>
            <a:ext cx="10784264" cy="956599"/>
          </a:xfrm>
          <a:solidFill>
            <a:schemeClr val="bg1">
              <a:lumMod val="75000"/>
              <a:lumOff val="25000"/>
              <a:alpha val="40000"/>
            </a:schemeClr>
          </a:solidFill>
        </p:spPr>
        <p:txBody>
          <a:bodyPr>
            <a:normAutofit/>
          </a:bodyPr>
          <a:lstStyle>
            <a:lvl1pPr>
              <a:defRPr sz="5000" b="1"/>
            </a:lvl1pPr>
          </a:lstStyle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670" y="1565046"/>
            <a:ext cx="11745798" cy="5127985"/>
          </a:xfrm>
          <a:solidFill>
            <a:schemeClr val="bg1">
              <a:lumMod val="75000"/>
              <a:lumOff val="25000"/>
              <a:alpha val="40000"/>
            </a:schemeClr>
          </a:solidFill>
        </p:spPr>
        <p:txBody>
          <a:bodyPr>
            <a:normAutofit/>
          </a:bodyPr>
          <a:lstStyle>
            <a:lvl1pPr marL="358775" indent="-358775">
              <a:lnSpc>
                <a:spcPct val="100000"/>
              </a:lnSpc>
              <a:defRPr sz="3200"/>
            </a:lvl1pPr>
            <a:lvl2pPr marL="715963" indent="-357188">
              <a:lnSpc>
                <a:spcPct val="100000"/>
              </a:lnSpc>
              <a:buFont typeface="Calibri" panose="020F0502020204030204" pitchFamily="34" charset="0"/>
              <a:buChar char="‒"/>
              <a:defRPr sz="3000"/>
            </a:lvl2pPr>
            <a:lvl3pPr marL="1074738" indent="-358775">
              <a:lnSpc>
                <a:spcPct val="100000"/>
              </a:lnSpc>
              <a:buFont typeface="Wingdings" panose="05000000000000000000" pitchFamily="2" charset="2"/>
              <a:buChar char="§"/>
              <a:defRPr sz="2800"/>
            </a:lvl3pPr>
            <a:lvl4pPr marL="1433513" indent="-358775">
              <a:lnSpc>
                <a:spcPct val="100000"/>
              </a:lnSpc>
              <a:defRPr sz="2600"/>
            </a:lvl4pPr>
            <a:lvl5pPr marL="1790700" indent="-357188">
              <a:lnSpc>
                <a:spcPct val="100000"/>
              </a:lnSpc>
              <a:buFont typeface="Calibri" panose="020F0502020204030204" pitchFamily="34" charset="0"/>
              <a:buChar char="–"/>
              <a:defRPr sz="2400"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US" dirty="0"/>
          </a:p>
        </p:txBody>
      </p: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A234FAAB-4849-1327-F026-AA92D5AC5C0E}"/>
              </a:ext>
            </a:extLst>
          </p:cNvPr>
          <p:cNvCxnSpPr>
            <a:cxnSpLocks/>
          </p:cNvCxnSpPr>
          <p:nvPr userDrawn="1"/>
        </p:nvCxnSpPr>
        <p:spPr>
          <a:xfrm>
            <a:off x="0" y="1498866"/>
            <a:ext cx="12192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D6E291D3-7540-0C83-82BC-A5D2341F8299}"/>
              </a:ext>
            </a:extLst>
          </p:cNvPr>
          <p:cNvSpPr txBox="1">
            <a:spLocks/>
          </p:cNvSpPr>
          <p:nvPr userDrawn="1"/>
        </p:nvSpPr>
        <p:spPr>
          <a:xfrm>
            <a:off x="235670" y="60079"/>
            <a:ext cx="11745798" cy="349827"/>
          </a:xfrm>
          <a:prstGeom prst="rect">
            <a:avLst/>
          </a:prstGeom>
          <a:solidFill>
            <a:schemeClr val="accent1">
              <a:alpha val="88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84138" algn="l"/>
                <a:tab pos="5738813" algn="ctr"/>
                <a:tab pos="11477625" algn="r"/>
              </a:tabLst>
            </a:pPr>
            <a:r>
              <a:rPr lang="hu-HU" sz="2400" dirty="0"/>
              <a:t>		</a:t>
            </a:r>
            <a:r>
              <a:rPr lang="hu-HU" sz="2400" dirty="0" smtClean="0"/>
              <a:t> ÖKO</a:t>
            </a:r>
            <a:r>
              <a:rPr lang="hu-HU" sz="2400" baseline="0" dirty="0" smtClean="0"/>
              <a:t> iskola</a:t>
            </a:r>
            <a:r>
              <a:rPr lang="hu-HU" sz="2400" dirty="0" smtClean="0"/>
              <a:t> </a:t>
            </a:r>
            <a:r>
              <a:rPr lang="hu-HU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	 </a:t>
            </a:r>
            <a:endParaRPr lang="en-US" sz="2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Kép 3" descr="A képen vázlat, rajz, ember, Emberi arc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70E21D4E-F4C0-05BC-6FC7-5B208249C7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423" y="60079"/>
            <a:ext cx="1116577" cy="1372608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0533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ím és tartalo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670" y="476088"/>
            <a:ext cx="10784264" cy="956599"/>
          </a:xfrm>
          <a:solidFill>
            <a:schemeClr val="bg1">
              <a:lumMod val="75000"/>
              <a:lumOff val="25000"/>
              <a:alpha val="40000"/>
            </a:schemeClr>
          </a:solidFill>
        </p:spPr>
        <p:txBody>
          <a:bodyPr>
            <a:normAutofit/>
          </a:bodyPr>
          <a:lstStyle>
            <a:lvl1pPr>
              <a:defRPr sz="5000" b="1"/>
            </a:lvl1pPr>
          </a:lstStyle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670" y="1565046"/>
            <a:ext cx="11745798" cy="5127985"/>
          </a:xfrm>
          <a:solidFill>
            <a:schemeClr val="bg1">
              <a:lumMod val="75000"/>
              <a:lumOff val="25000"/>
              <a:alpha val="40000"/>
            </a:schemeClr>
          </a:solidFill>
        </p:spPr>
        <p:txBody>
          <a:bodyPr>
            <a:normAutofit/>
          </a:bodyPr>
          <a:lstStyle>
            <a:lvl1pPr marL="358775" indent="-358775">
              <a:lnSpc>
                <a:spcPct val="100000"/>
              </a:lnSpc>
              <a:defRPr sz="3200"/>
            </a:lvl1pPr>
            <a:lvl2pPr marL="715963" indent="-357188">
              <a:lnSpc>
                <a:spcPct val="100000"/>
              </a:lnSpc>
              <a:buFont typeface="Calibri" panose="020F0502020204030204" pitchFamily="34" charset="0"/>
              <a:buChar char="‒"/>
              <a:defRPr sz="3000"/>
            </a:lvl2pPr>
            <a:lvl3pPr marL="1074738" indent="-358775">
              <a:lnSpc>
                <a:spcPct val="100000"/>
              </a:lnSpc>
              <a:buFont typeface="Wingdings" panose="05000000000000000000" pitchFamily="2" charset="2"/>
              <a:buChar char="§"/>
              <a:defRPr sz="2800"/>
            </a:lvl3pPr>
            <a:lvl4pPr marL="1433513" indent="-358775">
              <a:lnSpc>
                <a:spcPct val="100000"/>
              </a:lnSpc>
              <a:defRPr sz="2600"/>
            </a:lvl4pPr>
            <a:lvl5pPr marL="1790700" indent="-357188">
              <a:lnSpc>
                <a:spcPct val="100000"/>
              </a:lnSpc>
              <a:buFont typeface="Calibri" panose="020F0502020204030204" pitchFamily="34" charset="0"/>
              <a:buChar char="–"/>
              <a:defRPr sz="2400"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US" dirty="0"/>
          </a:p>
        </p:txBody>
      </p: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A234FAAB-4849-1327-F026-AA92D5AC5C0E}"/>
              </a:ext>
            </a:extLst>
          </p:cNvPr>
          <p:cNvCxnSpPr>
            <a:cxnSpLocks/>
          </p:cNvCxnSpPr>
          <p:nvPr userDrawn="1"/>
        </p:nvCxnSpPr>
        <p:spPr>
          <a:xfrm>
            <a:off x="0" y="1498866"/>
            <a:ext cx="12192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D6E291D3-7540-0C83-82BC-A5D2341F8299}"/>
              </a:ext>
            </a:extLst>
          </p:cNvPr>
          <p:cNvSpPr txBox="1">
            <a:spLocks/>
          </p:cNvSpPr>
          <p:nvPr userDrawn="1"/>
        </p:nvSpPr>
        <p:spPr>
          <a:xfrm>
            <a:off x="235670" y="60079"/>
            <a:ext cx="11745798" cy="349827"/>
          </a:xfrm>
          <a:prstGeom prst="rect">
            <a:avLst/>
          </a:prstGeom>
          <a:solidFill>
            <a:schemeClr val="accent1">
              <a:alpha val="88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84138" algn="l"/>
                <a:tab pos="5738813" algn="ctr"/>
                <a:tab pos="11477625" algn="r"/>
              </a:tabLst>
            </a:pPr>
            <a:r>
              <a:rPr lang="hu-HU" sz="2400" dirty="0"/>
              <a:t>		 </a:t>
            </a:r>
            <a:r>
              <a:rPr lang="hu-HU" sz="2400" dirty="0" smtClean="0"/>
              <a:t>ÖKO</a:t>
            </a:r>
            <a:r>
              <a:rPr lang="hu-HU" sz="2400" baseline="0" dirty="0" smtClean="0"/>
              <a:t> iskola</a:t>
            </a:r>
            <a:r>
              <a:rPr lang="hu-HU" sz="2400" dirty="0" smtClean="0"/>
              <a:t> </a:t>
            </a:r>
            <a:r>
              <a:rPr lang="hu-HU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	</a:t>
            </a:r>
            <a:endParaRPr lang="en-US" sz="2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Kép 3" descr="A képen vázlat, rajz, ember, Emberi arc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AF3B5E4-EED9-1098-9F7F-DE57CDBAE3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423" y="60079"/>
            <a:ext cx="1116577" cy="1372608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55986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ím és tartalo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670" y="476088"/>
            <a:ext cx="10784264" cy="956599"/>
          </a:xfrm>
          <a:solidFill>
            <a:schemeClr val="bg1">
              <a:lumMod val="75000"/>
              <a:lumOff val="25000"/>
              <a:alpha val="40000"/>
            </a:schemeClr>
          </a:solidFill>
        </p:spPr>
        <p:txBody>
          <a:bodyPr>
            <a:normAutofit/>
          </a:bodyPr>
          <a:lstStyle>
            <a:lvl1pPr>
              <a:defRPr sz="5000" b="1"/>
            </a:lvl1pPr>
          </a:lstStyle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670" y="1565046"/>
            <a:ext cx="11745798" cy="5127985"/>
          </a:xfrm>
          <a:solidFill>
            <a:schemeClr val="bg1">
              <a:lumMod val="75000"/>
              <a:lumOff val="25000"/>
              <a:alpha val="40000"/>
            </a:schemeClr>
          </a:solidFill>
        </p:spPr>
        <p:txBody>
          <a:bodyPr>
            <a:normAutofit/>
          </a:bodyPr>
          <a:lstStyle>
            <a:lvl1pPr marL="358775" indent="-358775">
              <a:lnSpc>
                <a:spcPct val="100000"/>
              </a:lnSpc>
              <a:defRPr sz="3200"/>
            </a:lvl1pPr>
            <a:lvl2pPr marL="715963" indent="-357188">
              <a:lnSpc>
                <a:spcPct val="100000"/>
              </a:lnSpc>
              <a:buFont typeface="Calibri" panose="020F0502020204030204" pitchFamily="34" charset="0"/>
              <a:buChar char="‒"/>
              <a:defRPr sz="3000"/>
            </a:lvl2pPr>
            <a:lvl3pPr marL="1074738" indent="-358775">
              <a:lnSpc>
                <a:spcPct val="100000"/>
              </a:lnSpc>
              <a:buFont typeface="Wingdings" panose="05000000000000000000" pitchFamily="2" charset="2"/>
              <a:buChar char="§"/>
              <a:defRPr sz="2800"/>
            </a:lvl3pPr>
            <a:lvl4pPr marL="1433513" indent="-358775">
              <a:lnSpc>
                <a:spcPct val="100000"/>
              </a:lnSpc>
              <a:defRPr sz="2600"/>
            </a:lvl4pPr>
            <a:lvl5pPr marL="1790700" indent="-357188">
              <a:lnSpc>
                <a:spcPct val="100000"/>
              </a:lnSpc>
              <a:buFont typeface="Calibri" panose="020F0502020204030204" pitchFamily="34" charset="0"/>
              <a:buChar char="–"/>
              <a:defRPr sz="2400"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US" dirty="0"/>
          </a:p>
        </p:txBody>
      </p: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A234FAAB-4849-1327-F026-AA92D5AC5C0E}"/>
              </a:ext>
            </a:extLst>
          </p:cNvPr>
          <p:cNvCxnSpPr>
            <a:cxnSpLocks/>
          </p:cNvCxnSpPr>
          <p:nvPr userDrawn="1"/>
        </p:nvCxnSpPr>
        <p:spPr>
          <a:xfrm>
            <a:off x="0" y="1498866"/>
            <a:ext cx="12192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D6E291D3-7540-0C83-82BC-A5D2341F8299}"/>
              </a:ext>
            </a:extLst>
          </p:cNvPr>
          <p:cNvSpPr txBox="1">
            <a:spLocks/>
          </p:cNvSpPr>
          <p:nvPr userDrawn="1"/>
        </p:nvSpPr>
        <p:spPr>
          <a:xfrm>
            <a:off x="235670" y="60079"/>
            <a:ext cx="11745798" cy="349827"/>
          </a:xfrm>
          <a:prstGeom prst="rect">
            <a:avLst/>
          </a:prstGeom>
          <a:solidFill>
            <a:schemeClr val="accent1">
              <a:alpha val="88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84138" algn="l"/>
                <a:tab pos="5738813" algn="ctr"/>
                <a:tab pos="11477625" algn="r"/>
              </a:tabLst>
            </a:pPr>
            <a:r>
              <a:rPr lang="hu-HU" sz="2400" dirty="0"/>
              <a:t>	 	 </a:t>
            </a:r>
            <a:r>
              <a:rPr lang="hu-HU" sz="2400" dirty="0" smtClean="0"/>
              <a:t>ÖKO</a:t>
            </a:r>
            <a:r>
              <a:rPr lang="hu-HU" sz="2400" baseline="0" dirty="0" smtClean="0"/>
              <a:t> iskola</a:t>
            </a:r>
            <a:r>
              <a:rPr lang="hu-HU" sz="2400" dirty="0" smtClean="0"/>
              <a:t> </a:t>
            </a:r>
            <a:r>
              <a:rPr lang="hu-HU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	</a:t>
            </a:r>
            <a:endParaRPr lang="en-US" sz="2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Kép 3" descr="A képen vázlat, rajz, ember, Emberi arc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7144502-807F-D876-C1BE-81F053431F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423" y="60079"/>
            <a:ext cx="1116577" cy="1372608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36277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ím és tartalo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670" y="136525"/>
            <a:ext cx="10784264" cy="956599"/>
          </a:xfrm>
          <a:solidFill>
            <a:schemeClr val="bg1">
              <a:lumMod val="75000"/>
              <a:lumOff val="25000"/>
              <a:alpha val="40000"/>
            </a:schemeClr>
          </a:solidFill>
        </p:spPr>
        <p:txBody>
          <a:bodyPr>
            <a:normAutofit/>
          </a:bodyPr>
          <a:lstStyle>
            <a:lvl1pPr>
              <a:defRPr sz="5000" b="1"/>
            </a:lvl1pPr>
          </a:lstStyle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670" y="1244733"/>
            <a:ext cx="11745798" cy="5476735"/>
          </a:xfrm>
          <a:solidFill>
            <a:schemeClr val="bg1">
              <a:lumMod val="75000"/>
              <a:lumOff val="25000"/>
              <a:alpha val="40000"/>
            </a:schemeClr>
          </a:solidFill>
        </p:spPr>
        <p:txBody>
          <a:bodyPr>
            <a:normAutofit/>
          </a:bodyPr>
          <a:lstStyle>
            <a:lvl1pPr marL="358775" indent="-358775">
              <a:lnSpc>
                <a:spcPct val="100000"/>
              </a:lnSpc>
              <a:defRPr sz="3200"/>
            </a:lvl1pPr>
            <a:lvl2pPr marL="715963" indent="-357188">
              <a:lnSpc>
                <a:spcPct val="100000"/>
              </a:lnSpc>
              <a:buFont typeface="Calibri" panose="020F0502020204030204" pitchFamily="34" charset="0"/>
              <a:buChar char="‒"/>
              <a:defRPr sz="3000"/>
            </a:lvl2pPr>
            <a:lvl3pPr marL="1074738" indent="-358775">
              <a:lnSpc>
                <a:spcPct val="100000"/>
              </a:lnSpc>
              <a:buFont typeface="Wingdings" panose="05000000000000000000" pitchFamily="2" charset="2"/>
              <a:buChar char="§"/>
              <a:defRPr sz="2800"/>
            </a:lvl3pPr>
            <a:lvl4pPr marL="1433513" indent="-358775">
              <a:lnSpc>
                <a:spcPct val="100000"/>
              </a:lnSpc>
              <a:defRPr sz="2600"/>
            </a:lvl4pPr>
            <a:lvl5pPr marL="1790700" indent="-357188">
              <a:lnSpc>
                <a:spcPct val="100000"/>
              </a:lnSpc>
              <a:buFont typeface="Calibri" panose="020F0502020204030204" pitchFamily="34" charset="0"/>
              <a:buChar char="–"/>
              <a:defRPr sz="2400"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US" dirty="0"/>
          </a:p>
        </p:txBody>
      </p: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A234FAAB-4849-1327-F026-AA92D5AC5C0E}"/>
              </a:ext>
            </a:extLst>
          </p:cNvPr>
          <p:cNvCxnSpPr>
            <a:cxnSpLocks/>
          </p:cNvCxnSpPr>
          <p:nvPr userDrawn="1"/>
        </p:nvCxnSpPr>
        <p:spPr>
          <a:xfrm>
            <a:off x="0" y="1168928"/>
            <a:ext cx="12192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Kép 3" descr="A képen vázlat, rajz, ember, Emberi arc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010B461-1490-7A6D-223D-98B5587645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423" y="60079"/>
            <a:ext cx="1116577" cy="1372608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1067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ím és tartalo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670" y="127098"/>
            <a:ext cx="10784264" cy="956599"/>
          </a:xfrm>
          <a:solidFill>
            <a:schemeClr val="bg1">
              <a:lumMod val="75000"/>
              <a:lumOff val="25000"/>
              <a:alpha val="40000"/>
            </a:schemeClr>
          </a:solidFill>
        </p:spPr>
        <p:txBody>
          <a:bodyPr>
            <a:normAutofit/>
          </a:bodyPr>
          <a:lstStyle>
            <a:lvl1pPr>
              <a:defRPr sz="5000" b="1"/>
            </a:lvl1pPr>
          </a:lstStyle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670" y="1244733"/>
            <a:ext cx="11745798" cy="5476735"/>
          </a:xfrm>
          <a:solidFill>
            <a:schemeClr val="bg1">
              <a:lumMod val="75000"/>
              <a:lumOff val="25000"/>
              <a:alpha val="40000"/>
            </a:schemeClr>
          </a:solidFill>
        </p:spPr>
        <p:txBody>
          <a:bodyPr>
            <a:normAutofit/>
          </a:bodyPr>
          <a:lstStyle>
            <a:lvl1pPr marL="358775" indent="-358775">
              <a:lnSpc>
                <a:spcPct val="100000"/>
              </a:lnSpc>
              <a:defRPr sz="3200"/>
            </a:lvl1pPr>
            <a:lvl2pPr marL="715963" indent="-357188">
              <a:lnSpc>
                <a:spcPct val="100000"/>
              </a:lnSpc>
              <a:buFont typeface="Calibri" panose="020F0502020204030204" pitchFamily="34" charset="0"/>
              <a:buChar char="‒"/>
              <a:defRPr sz="3000"/>
            </a:lvl2pPr>
            <a:lvl3pPr marL="1074738" indent="-358775">
              <a:lnSpc>
                <a:spcPct val="100000"/>
              </a:lnSpc>
              <a:buFont typeface="Wingdings" panose="05000000000000000000" pitchFamily="2" charset="2"/>
              <a:buChar char="§"/>
              <a:defRPr sz="2800"/>
            </a:lvl3pPr>
            <a:lvl4pPr marL="1433513" indent="-358775">
              <a:lnSpc>
                <a:spcPct val="100000"/>
              </a:lnSpc>
              <a:defRPr sz="2600"/>
            </a:lvl4pPr>
            <a:lvl5pPr marL="1790700" indent="-357188">
              <a:lnSpc>
                <a:spcPct val="100000"/>
              </a:lnSpc>
              <a:buFont typeface="Calibri" panose="020F0502020204030204" pitchFamily="34" charset="0"/>
              <a:buChar char="–"/>
              <a:defRPr sz="2400"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US" dirty="0"/>
          </a:p>
        </p:txBody>
      </p:sp>
      <p:pic>
        <p:nvPicPr>
          <p:cNvPr id="4" name="Kép 3" descr="A képen vázlat, rajz, ember, Emberi arc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BF152641-1462-B07D-C7F2-E5255E27E3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423" y="60079"/>
            <a:ext cx="1116577" cy="1372608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39212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ím és tartalo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437" y="2950700"/>
            <a:ext cx="10784264" cy="956599"/>
          </a:xfrm>
          <a:solidFill>
            <a:schemeClr val="bg1">
              <a:lumMod val="75000"/>
              <a:lumOff val="25000"/>
              <a:alpha val="40000"/>
            </a:schemeClr>
          </a:solidFill>
        </p:spPr>
        <p:txBody>
          <a:bodyPr>
            <a:normAutofit/>
          </a:bodyPr>
          <a:lstStyle>
            <a:lvl1pPr algn="ctr">
              <a:defRPr sz="5000" b="1"/>
            </a:lvl1pPr>
          </a:lstStyle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6E291D3-7540-0C83-82BC-A5D2341F8299}"/>
              </a:ext>
            </a:extLst>
          </p:cNvPr>
          <p:cNvSpPr txBox="1">
            <a:spLocks/>
          </p:cNvSpPr>
          <p:nvPr userDrawn="1"/>
        </p:nvSpPr>
        <p:spPr>
          <a:xfrm>
            <a:off x="235670" y="60079"/>
            <a:ext cx="11745798" cy="349827"/>
          </a:xfrm>
          <a:prstGeom prst="rect">
            <a:avLst/>
          </a:prstGeom>
          <a:solidFill>
            <a:schemeClr val="accent1">
              <a:alpha val="88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84138" algn="l"/>
                <a:tab pos="5738813" algn="ctr"/>
                <a:tab pos="11477625" algn="r"/>
              </a:tabLst>
            </a:pPr>
            <a:r>
              <a:rPr lang="hu-HU" sz="2400" dirty="0"/>
              <a:t>	 	 </a:t>
            </a:r>
            <a:r>
              <a:rPr lang="hu-HU" sz="2400" dirty="0" smtClean="0"/>
              <a:t>ÖKO</a:t>
            </a:r>
            <a:r>
              <a:rPr lang="hu-HU" sz="2400" baseline="0" dirty="0" smtClean="0"/>
              <a:t> iskola</a:t>
            </a:r>
            <a:r>
              <a:rPr lang="hu-HU" sz="2400" dirty="0" smtClean="0"/>
              <a:t> </a:t>
            </a:r>
            <a:r>
              <a:rPr lang="hu-HU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	</a:t>
            </a:r>
            <a:endParaRPr lang="en-US" sz="2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Kép 2" descr="A képen vázlat, rajz, ember, Emberi arc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EB9B746-AF35-E21F-DF4B-9FCBC1268C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423" y="60079"/>
            <a:ext cx="1116577" cy="1372608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60507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02338F1-A299-D640-EB8B-9E21333D8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6E45213-3E06-9C07-D6BA-5543E78F2F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90B4768-EC6D-6CE7-2CD0-147368A16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7783-EA1D-4A06-8508-10094F3EB9C8}" type="datetimeFigureOut">
              <a:rPr lang="hu-HU" smtClean="0"/>
              <a:t>2025. 06. 26.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4A70909-5D5B-EA28-9DAF-42C5F8709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5CB617A-01FC-2E90-5DD7-B4EA41D24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0FA38-DFF7-4FB1-9035-9C3DCFC18B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312523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33415-D1A9-4FA0-B374-3C28BB851F5B}" type="datetimeFigureOut">
              <a:rPr lang="hu-HU" smtClean="0"/>
              <a:t>2025. 06. 26.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938C7-09BF-4699-ADEB-4F9C2A250D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4186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50A3B719-7CB9-D5F9-6850-2134A434F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3D4552B-2BE6-1300-D187-D46C0FD86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F1A3592-ADD3-D791-F4C0-98B4586B2A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B7783-EA1D-4A06-8508-10094F3EB9C8}" type="datetimeFigureOut">
              <a:rPr lang="hu-HU" smtClean="0"/>
              <a:t>2025. 06. 26.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255D4D8-2A01-FD07-3BF0-716BF2B383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0C57AE0-BBAA-9B47-C470-63C7A671A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0FA38-DFF7-4FB1-9035-9C3DCFC18B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94187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  <p:sldLayoutId id="2147483688" r:id="rId2"/>
    <p:sldLayoutId id="2147483694" r:id="rId3"/>
    <p:sldLayoutId id="2147483693" r:id="rId4"/>
    <p:sldLayoutId id="2147483690" r:id="rId5"/>
    <p:sldLayoutId id="2147483691" r:id="rId6"/>
    <p:sldLayoutId id="2147483692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9026C2B-22E7-496F-B879-5FBFCE45B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379" y="2988527"/>
            <a:ext cx="10415239" cy="2924751"/>
          </a:xfrm>
          <a:solidFill>
            <a:schemeClr val="tx2">
              <a:lumMod val="50000"/>
              <a:alpha val="4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hu-H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</a:t>
            </a:r>
            <a:r>
              <a:rPr lang="hu-HU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ökoiskolai</a:t>
            </a:r>
            <a:r>
              <a:rPr lang="hu-H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programhoz kapcsolódó tevékenységek bemutatása a 2024/25-ös tanévben</a:t>
            </a:r>
            <a:endParaRPr lang="hu-H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Kép 4" descr="A képen vázlat, rajz, ember, Emberi arc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852F2E30-E26E-EB3E-F113-C8B80D54D4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468" y="56728"/>
            <a:ext cx="1929063" cy="2371397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58260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" y="0"/>
            <a:ext cx="10276318" cy="6858000"/>
          </a:xfrm>
          <a:prstGeom prst="rect">
            <a:avLst/>
          </a:prstGeom>
        </p:spPr>
      </p:pic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71627C10-BC57-FC36-BE3D-7D33AAF35565}"/>
              </a:ext>
            </a:extLst>
          </p:cNvPr>
          <p:cNvGrpSpPr/>
          <p:nvPr/>
        </p:nvGrpSpPr>
        <p:grpSpPr>
          <a:xfrm>
            <a:off x="6646126" y="4215161"/>
            <a:ext cx="5545873" cy="2642839"/>
            <a:chOff x="5606716" y="4632158"/>
            <a:chExt cx="5149516" cy="2298032"/>
          </a:xfrm>
        </p:grpSpPr>
        <p:sp>
          <p:nvSpPr>
            <p:cNvPr id="5" name="Ellipszis 4">
              <a:extLst>
                <a:ext uri="{FF2B5EF4-FFF2-40B4-BE49-F238E27FC236}">
                  <a16:creationId xmlns:a16="http://schemas.microsoft.com/office/drawing/2014/main" id="{5A09D686-D9D2-B18B-FA32-70373D9AB65E}"/>
                </a:ext>
              </a:extLst>
            </p:cNvPr>
            <p:cNvSpPr/>
            <p:nvPr/>
          </p:nvSpPr>
          <p:spPr>
            <a:xfrm>
              <a:off x="5606716" y="4632158"/>
              <a:ext cx="5149516" cy="229803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" name="Szövegdoboz 5">
              <a:extLst>
                <a:ext uri="{FF2B5EF4-FFF2-40B4-BE49-F238E27FC236}">
                  <a16:creationId xmlns:a16="http://schemas.microsoft.com/office/drawing/2014/main" id="{33749369-5B15-0A7F-9D55-2CB7202ACB86}"/>
                </a:ext>
              </a:extLst>
            </p:cNvPr>
            <p:cNvSpPr txBox="1"/>
            <p:nvPr/>
          </p:nvSpPr>
          <p:spPr>
            <a:xfrm>
              <a:off x="6441896" y="4728480"/>
              <a:ext cx="3735506" cy="2105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3200" dirty="0"/>
                <a:t>Városi természetvédelmi tanösvény a Fürdőkertben 5.b osztály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0595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40966" y="1140966"/>
            <a:ext cx="6857999" cy="4576067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774" y="-1"/>
            <a:ext cx="4576226" cy="6858000"/>
          </a:xfrm>
          <a:prstGeom prst="rect">
            <a:avLst/>
          </a:prstGeom>
        </p:spPr>
      </p:pic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71627C10-BC57-FC36-BE3D-7D33AAF35565}"/>
              </a:ext>
            </a:extLst>
          </p:cNvPr>
          <p:cNvGrpSpPr/>
          <p:nvPr/>
        </p:nvGrpSpPr>
        <p:grpSpPr>
          <a:xfrm>
            <a:off x="3373849" y="4559968"/>
            <a:ext cx="5149516" cy="2298032"/>
            <a:chOff x="5606716" y="4632158"/>
            <a:chExt cx="5149516" cy="2298032"/>
          </a:xfrm>
        </p:grpSpPr>
        <p:sp>
          <p:nvSpPr>
            <p:cNvPr id="5" name="Ellipszis 4">
              <a:extLst>
                <a:ext uri="{FF2B5EF4-FFF2-40B4-BE49-F238E27FC236}">
                  <a16:creationId xmlns:a16="http://schemas.microsoft.com/office/drawing/2014/main" id="{5A09D686-D9D2-B18B-FA32-70373D9AB65E}"/>
                </a:ext>
              </a:extLst>
            </p:cNvPr>
            <p:cNvSpPr/>
            <p:nvPr/>
          </p:nvSpPr>
          <p:spPr>
            <a:xfrm>
              <a:off x="5606716" y="4632158"/>
              <a:ext cx="5149516" cy="229803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" name="Szövegdoboz 5">
              <a:extLst>
                <a:ext uri="{FF2B5EF4-FFF2-40B4-BE49-F238E27FC236}">
                  <a16:creationId xmlns:a16="http://schemas.microsoft.com/office/drawing/2014/main" id="{33749369-5B15-0A7F-9D55-2CB7202ACB86}"/>
                </a:ext>
              </a:extLst>
            </p:cNvPr>
            <p:cNvSpPr txBox="1"/>
            <p:nvPr/>
          </p:nvSpPr>
          <p:spPr>
            <a:xfrm>
              <a:off x="6545179" y="5089358"/>
              <a:ext cx="373550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4000" dirty="0"/>
                <a:t>Egy gyerek egy palánta program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4094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71627C10-BC57-FC36-BE3D-7D33AAF35565}"/>
              </a:ext>
            </a:extLst>
          </p:cNvPr>
          <p:cNvGrpSpPr/>
          <p:nvPr/>
        </p:nvGrpSpPr>
        <p:grpSpPr>
          <a:xfrm>
            <a:off x="3373849" y="4559968"/>
            <a:ext cx="5149516" cy="2298032"/>
            <a:chOff x="5606716" y="4632158"/>
            <a:chExt cx="5149516" cy="2298032"/>
          </a:xfrm>
        </p:grpSpPr>
        <p:sp>
          <p:nvSpPr>
            <p:cNvPr id="6" name="Ellipszis 5">
              <a:extLst>
                <a:ext uri="{FF2B5EF4-FFF2-40B4-BE49-F238E27FC236}">
                  <a16:creationId xmlns:a16="http://schemas.microsoft.com/office/drawing/2014/main" id="{5A09D686-D9D2-B18B-FA32-70373D9AB65E}"/>
                </a:ext>
              </a:extLst>
            </p:cNvPr>
            <p:cNvSpPr/>
            <p:nvPr/>
          </p:nvSpPr>
          <p:spPr>
            <a:xfrm>
              <a:off x="5606716" y="4632158"/>
              <a:ext cx="5149516" cy="229803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Szövegdoboz 6">
              <a:extLst>
                <a:ext uri="{FF2B5EF4-FFF2-40B4-BE49-F238E27FC236}">
                  <a16:creationId xmlns:a16="http://schemas.microsoft.com/office/drawing/2014/main" id="{33749369-5B15-0A7F-9D55-2CB7202ACB86}"/>
                </a:ext>
              </a:extLst>
            </p:cNvPr>
            <p:cNvSpPr txBox="1"/>
            <p:nvPr/>
          </p:nvSpPr>
          <p:spPr>
            <a:xfrm>
              <a:off x="6461114" y="4873233"/>
              <a:ext cx="373550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800" dirty="0"/>
                <a:t>Védett növényritkaságok felkeresése a városban (100  éves tölgy)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3584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4632"/>
          </a:xfrm>
          <a:prstGeom prst="rect">
            <a:avLst/>
          </a:prstGeom>
        </p:spPr>
      </p:pic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71627C10-BC57-FC36-BE3D-7D33AAF35565}"/>
              </a:ext>
            </a:extLst>
          </p:cNvPr>
          <p:cNvGrpSpPr/>
          <p:nvPr/>
        </p:nvGrpSpPr>
        <p:grpSpPr>
          <a:xfrm>
            <a:off x="3373849" y="4559968"/>
            <a:ext cx="5149516" cy="2298032"/>
            <a:chOff x="5606716" y="4632158"/>
            <a:chExt cx="5149516" cy="2298032"/>
          </a:xfrm>
        </p:grpSpPr>
        <p:sp>
          <p:nvSpPr>
            <p:cNvPr id="5" name="Ellipszis 4">
              <a:extLst>
                <a:ext uri="{FF2B5EF4-FFF2-40B4-BE49-F238E27FC236}">
                  <a16:creationId xmlns:a16="http://schemas.microsoft.com/office/drawing/2014/main" id="{5A09D686-D9D2-B18B-FA32-70373D9AB65E}"/>
                </a:ext>
              </a:extLst>
            </p:cNvPr>
            <p:cNvSpPr/>
            <p:nvPr/>
          </p:nvSpPr>
          <p:spPr>
            <a:xfrm>
              <a:off x="5606716" y="4632158"/>
              <a:ext cx="5149516" cy="229803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" name="Szövegdoboz 5">
              <a:extLst>
                <a:ext uri="{FF2B5EF4-FFF2-40B4-BE49-F238E27FC236}">
                  <a16:creationId xmlns:a16="http://schemas.microsoft.com/office/drawing/2014/main" id="{33749369-5B15-0A7F-9D55-2CB7202ACB86}"/>
                </a:ext>
              </a:extLst>
            </p:cNvPr>
            <p:cNvSpPr txBox="1"/>
            <p:nvPr/>
          </p:nvSpPr>
          <p:spPr>
            <a:xfrm>
              <a:off x="6461114" y="4873233"/>
              <a:ext cx="373550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4000" dirty="0"/>
                <a:t>Víz világnapjához kapcsolódó előadás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0511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 descr="A képen fedett pályás, bútorok, íróasztal, fal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499832ED-CDAC-7B5F-AED7-6A4D2DE09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71627C10-BC57-FC36-BE3D-7D33AAF35565}"/>
              </a:ext>
            </a:extLst>
          </p:cNvPr>
          <p:cNvGrpSpPr/>
          <p:nvPr/>
        </p:nvGrpSpPr>
        <p:grpSpPr>
          <a:xfrm>
            <a:off x="7042484" y="4682632"/>
            <a:ext cx="5149516" cy="2298032"/>
            <a:chOff x="5606716" y="4632158"/>
            <a:chExt cx="5149516" cy="2298032"/>
          </a:xfrm>
        </p:grpSpPr>
        <p:sp>
          <p:nvSpPr>
            <p:cNvPr id="6" name="Ellipszis 5">
              <a:extLst>
                <a:ext uri="{FF2B5EF4-FFF2-40B4-BE49-F238E27FC236}">
                  <a16:creationId xmlns:a16="http://schemas.microsoft.com/office/drawing/2014/main" id="{5A09D686-D9D2-B18B-FA32-70373D9AB65E}"/>
                </a:ext>
              </a:extLst>
            </p:cNvPr>
            <p:cNvSpPr/>
            <p:nvPr/>
          </p:nvSpPr>
          <p:spPr>
            <a:xfrm>
              <a:off x="5606716" y="4632158"/>
              <a:ext cx="5149516" cy="229803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Szövegdoboz 6">
              <a:extLst>
                <a:ext uri="{FF2B5EF4-FFF2-40B4-BE49-F238E27FC236}">
                  <a16:creationId xmlns:a16="http://schemas.microsoft.com/office/drawing/2014/main" id="{33749369-5B15-0A7F-9D55-2CB7202ACB86}"/>
                </a:ext>
              </a:extLst>
            </p:cNvPr>
            <p:cNvSpPr txBox="1"/>
            <p:nvPr/>
          </p:nvSpPr>
          <p:spPr>
            <a:xfrm>
              <a:off x="6461114" y="4873233"/>
              <a:ext cx="373550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4000" dirty="0"/>
                <a:t>Projektnap a víz témakörben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6025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szöveg, Gyermekrajz, Hirdetőtábla, rajz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2A41169-8CE5-33DC-72A8-41C064C72B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0"/>
          <a:stretch/>
        </p:blipFill>
        <p:spPr>
          <a:xfrm>
            <a:off x="7687837" y="0"/>
            <a:ext cx="4504163" cy="6858000"/>
          </a:xfrm>
          <a:prstGeom prst="rect">
            <a:avLst/>
          </a:prstGeom>
        </p:spPr>
      </p:pic>
      <p:pic>
        <p:nvPicPr>
          <p:cNvPr id="8" name="Kép 7" descr="A képen szöveg, Gyermekrajz, rajz, írósze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1587D1E-ED41-3AB0-2041-380965923B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895"/>
            <a:ext cx="8441473" cy="633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463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76331" y="2950700"/>
            <a:ext cx="5724369" cy="956599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A biológiai diverzitás napja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848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451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0439" y="2950699"/>
            <a:ext cx="5021842" cy="956599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Tettünk az ételpazarlás megszüntetéséért 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49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810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519853" y="2950700"/>
            <a:ext cx="5980847" cy="956599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Foglalkozás: környezetünk élővilágának megismerése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49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1217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49608" y="2950699"/>
            <a:ext cx="4491183" cy="956599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Fenntarthatósági témahét vetélkedői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17327" cy="682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372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1000" b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>
            <a:extLst>
              <a:ext uri="{FF2B5EF4-FFF2-40B4-BE49-F238E27FC236}">
                <a16:creationId xmlns:a16="http://schemas.microsoft.com/office/drawing/2014/main" id="{29026C2B-22E7-496F-B879-5FBFCE45B84B}"/>
              </a:ext>
            </a:extLst>
          </p:cNvPr>
          <p:cNvSpPr txBox="1">
            <a:spLocks/>
          </p:cNvSpPr>
          <p:nvPr/>
        </p:nvSpPr>
        <p:spPr>
          <a:xfrm>
            <a:off x="1178311" y="0"/>
            <a:ext cx="10415239" cy="1095951"/>
          </a:xfrm>
          <a:prstGeom prst="rect">
            <a:avLst/>
          </a:prstGeom>
          <a:solidFill>
            <a:schemeClr val="tx2">
              <a:lumMod val="50000"/>
              <a:alpha val="4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hu-HU" b="1" dirty="0"/>
              <a:t>Egyensúlyban a természettel?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8876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971" y="2510634"/>
            <a:ext cx="6516029" cy="4347366"/>
          </a:xfrm>
          <a:prstGeom prst="rect">
            <a:avLst/>
          </a:prstGeom>
        </p:spPr>
      </p:pic>
      <p:pic>
        <p:nvPicPr>
          <p:cNvPr id="12" name="Kép 11" descr="A képen ruházat, személy, lábbelik, mosoly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7796206-F78D-DEF1-8FF0-65FBE282FA7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6675863" cy="500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232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A képen irodaszerek, személy, kézírás, írósze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6B553476-2A0E-06CC-217E-0EAAFD035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6" name="Kép 5" descr="A képen ruházat, személy, Tanulás, asztal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B7D4628E-3566-F483-6D29-0599B9FA7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4" name="Kép 3" descr="A képen Gyermekrajz, ruházat, személy, lány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BEB0226-499B-DE7E-CD83-719390808D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615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556917" y="2950700"/>
            <a:ext cx="4943784" cy="1398276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Barátunk a természet vetélkedő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49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66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74566" y="2950700"/>
            <a:ext cx="3126134" cy="956599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Együtt a természetért verseny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00"/>
          <a:stretch/>
        </p:blipFill>
        <p:spPr>
          <a:xfrm rot="5400000">
            <a:off x="-1520748" y="1520748"/>
            <a:ext cx="6858000" cy="381650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6"/>
          <a:stretch/>
        </p:blipFill>
        <p:spPr>
          <a:xfrm rot="5400000">
            <a:off x="2297151" y="1519355"/>
            <a:ext cx="6858000" cy="381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398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66" y="-1"/>
            <a:ext cx="10129661" cy="6858000"/>
          </a:xfrm>
          <a:prstGeom prst="rect">
            <a:avLst/>
          </a:prstGeom>
        </p:spPr>
      </p:pic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71627C10-BC57-FC36-BE3D-7D33AAF35565}"/>
              </a:ext>
            </a:extLst>
          </p:cNvPr>
          <p:cNvGrpSpPr/>
          <p:nvPr/>
        </p:nvGrpSpPr>
        <p:grpSpPr>
          <a:xfrm>
            <a:off x="7042484" y="4682632"/>
            <a:ext cx="5149516" cy="2298032"/>
            <a:chOff x="5606716" y="4632158"/>
            <a:chExt cx="5149516" cy="2298032"/>
          </a:xfrm>
        </p:grpSpPr>
        <p:sp>
          <p:nvSpPr>
            <p:cNvPr id="5" name="Ellipszis 4">
              <a:extLst>
                <a:ext uri="{FF2B5EF4-FFF2-40B4-BE49-F238E27FC236}">
                  <a16:creationId xmlns:a16="http://schemas.microsoft.com/office/drawing/2014/main" id="{5A09D686-D9D2-B18B-FA32-70373D9AB65E}"/>
                </a:ext>
              </a:extLst>
            </p:cNvPr>
            <p:cNvSpPr/>
            <p:nvPr/>
          </p:nvSpPr>
          <p:spPr>
            <a:xfrm>
              <a:off x="5606716" y="4632158"/>
              <a:ext cx="5149516" cy="229803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" name="Szövegdoboz 5">
              <a:extLst>
                <a:ext uri="{FF2B5EF4-FFF2-40B4-BE49-F238E27FC236}">
                  <a16:creationId xmlns:a16="http://schemas.microsoft.com/office/drawing/2014/main" id="{33749369-5B15-0A7F-9D55-2CB7202ACB86}"/>
                </a:ext>
              </a:extLst>
            </p:cNvPr>
            <p:cNvSpPr txBox="1"/>
            <p:nvPr/>
          </p:nvSpPr>
          <p:spPr>
            <a:xfrm>
              <a:off x="6347783" y="4873233"/>
              <a:ext cx="384883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4000" dirty="0"/>
                <a:t>Környezettudatos ballagás galambokkal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3665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49"/>
            <a:ext cx="6858000" cy="51435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04"/>
          <a:stretch/>
        </p:blipFill>
        <p:spPr>
          <a:xfrm rot="5400000">
            <a:off x="2674665" y="1392276"/>
            <a:ext cx="6858000" cy="407344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664991" y="3062212"/>
            <a:ext cx="4542340" cy="956599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Madáritató az iskolakertben és madármegfigyelés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354572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6" b="16250"/>
          <a:stretch/>
        </p:blipFill>
        <p:spPr>
          <a:xfrm rot="5400000">
            <a:off x="1828799" y="1393903"/>
            <a:ext cx="6858000" cy="407019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5" b="24499"/>
          <a:stretch/>
        </p:blipFill>
        <p:spPr>
          <a:xfrm rot="5400000">
            <a:off x="-1817649" y="1817649"/>
            <a:ext cx="6858000" cy="3222702"/>
          </a:xfrm>
          <a:prstGeom prst="rect">
            <a:avLst/>
          </a:prstGeom>
        </p:spPr>
      </p:pic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71627C10-BC57-FC36-BE3D-7D33AAF35565}"/>
              </a:ext>
            </a:extLst>
          </p:cNvPr>
          <p:cNvGrpSpPr/>
          <p:nvPr/>
        </p:nvGrpSpPr>
        <p:grpSpPr>
          <a:xfrm>
            <a:off x="7042484" y="4559968"/>
            <a:ext cx="5149516" cy="2298032"/>
            <a:chOff x="5606716" y="4632158"/>
            <a:chExt cx="5149516" cy="2298032"/>
          </a:xfrm>
        </p:grpSpPr>
        <p:sp>
          <p:nvSpPr>
            <p:cNvPr id="5" name="Ellipszis 4">
              <a:extLst>
                <a:ext uri="{FF2B5EF4-FFF2-40B4-BE49-F238E27FC236}">
                  <a16:creationId xmlns:a16="http://schemas.microsoft.com/office/drawing/2014/main" id="{5A09D686-D9D2-B18B-FA32-70373D9AB65E}"/>
                </a:ext>
              </a:extLst>
            </p:cNvPr>
            <p:cNvSpPr/>
            <p:nvPr/>
          </p:nvSpPr>
          <p:spPr>
            <a:xfrm>
              <a:off x="5606716" y="4632158"/>
              <a:ext cx="5149516" cy="229803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" name="Szövegdoboz 5">
              <a:extLst>
                <a:ext uri="{FF2B5EF4-FFF2-40B4-BE49-F238E27FC236}">
                  <a16:creationId xmlns:a16="http://schemas.microsoft.com/office/drawing/2014/main" id="{33749369-5B15-0A7F-9D55-2CB7202ACB86}"/>
                </a:ext>
              </a:extLst>
            </p:cNvPr>
            <p:cNvSpPr txBox="1"/>
            <p:nvPr/>
          </p:nvSpPr>
          <p:spPr>
            <a:xfrm>
              <a:off x="6347783" y="4873233"/>
              <a:ext cx="384883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4000" dirty="0" smtClean="0"/>
                <a:t>Színes madárvilág kiállítás</a:t>
              </a:r>
              <a:endParaRPr lang="hu-HU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8004193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55"/>
          <a:stretch/>
        </p:blipFill>
        <p:spPr>
          <a:xfrm rot="5400000">
            <a:off x="6776457" y="1442457"/>
            <a:ext cx="6858000" cy="3973087"/>
          </a:xfrm>
          <a:prstGeom prst="rect">
            <a:avLst/>
          </a:prstGeom>
        </p:spPr>
      </p:pic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71627C10-BC57-FC36-BE3D-7D33AAF35565}"/>
              </a:ext>
            </a:extLst>
          </p:cNvPr>
          <p:cNvGrpSpPr/>
          <p:nvPr/>
        </p:nvGrpSpPr>
        <p:grpSpPr>
          <a:xfrm>
            <a:off x="7042484" y="4559968"/>
            <a:ext cx="5149516" cy="2298032"/>
            <a:chOff x="5606716" y="4632158"/>
            <a:chExt cx="5149516" cy="2298032"/>
          </a:xfrm>
        </p:grpSpPr>
        <p:sp>
          <p:nvSpPr>
            <p:cNvPr id="4" name="Ellipszis 3">
              <a:extLst>
                <a:ext uri="{FF2B5EF4-FFF2-40B4-BE49-F238E27FC236}">
                  <a16:creationId xmlns:a16="http://schemas.microsoft.com/office/drawing/2014/main" id="{5A09D686-D9D2-B18B-FA32-70373D9AB65E}"/>
                </a:ext>
              </a:extLst>
            </p:cNvPr>
            <p:cNvSpPr/>
            <p:nvPr/>
          </p:nvSpPr>
          <p:spPr>
            <a:xfrm>
              <a:off x="5606716" y="4632158"/>
              <a:ext cx="5149516" cy="229803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" name="Szövegdoboz 4">
              <a:extLst>
                <a:ext uri="{FF2B5EF4-FFF2-40B4-BE49-F238E27FC236}">
                  <a16:creationId xmlns:a16="http://schemas.microsoft.com/office/drawing/2014/main" id="{33749369-5B15-0A7F-9D55-2CB7202ACB86}"/>
                </a:ext>
              </a:extLst>
            </p:cNvPr>
            <p:cNvSpPr txBox="1"/>
            <p:nvPr/>
          </p:nvSpPr>
          <p:spPr>
            <a:xfrm>
              <a:off x="6414691" y="5119454"/>
              <a:ext cx="384883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4000" dirty="0" smtClean="0"/>
                <a:t>Zöld kincseink az iskola körül</a:t>
              </a:r>
              <a:endParaRPr lang="hu-HU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455302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71627C10-BC57-FC36-BE3D-7D33AAF35565}"/>
              </a:ext>
            </a:extLst>
          </p:cNvPr>
          <p:cNvGrpSpPr/>
          <p:nvPr/>
        </p:nvGrpSpPr>
        <p:grpSpPr>
          <a:xfrm>
            <a:off x="3521242" y="4559968"/>
            <a:ext cx="5149516" cy="2298032"/>
            <a:chOff x="5606716" y="4632158"/>
            <a:chExt cx="5149516" cy="2298032"/>
          </a:xfrm>
        </p:grpSpPr>
        <p:sp>
          <p:nvSpPr>
            <p:cNvPr id="4" name="Ellipszis 3">
              <a:extLst>
                <a:ext uri="{FF2B5EF4-FFF2-40B4-BE49-F238E27FC236}">
                  <a16:creationId xmlns:a16="http://schemas.microsoft.com/office/drawing/2014/main" id="{5A09D686-D9D2-B18B-FA32-70373D9AB65E}"/>
                </a:ext>
              </a:extLst>
            </p:cNvPr>
            <p:cNvSpPr/>
            <p:nvPr/>
          </p:nvSpPr>
          <p:spPr>
            <a:xfrm>
              <a:off x="5606716" y="4632158"/>
              <a:ext cx="5149516" cy="229803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" name="Szövegdoboz 4">
              <a:extLst>
                <a:ext uri="{FF2B5EF4-FFF2-40B4-BE49-F238E27FC236}">
                  <a16:creationId xmlns:a16="http://schemas.microsoft.com/office/drawing/2014/main" id="{33749369-5B15-0A7F-9D55-2CB7202ACB86}"/>
                </a:ext>
              </a:extLst>
            </p:cNvPr>
            <p:cNvSpPr txBox="1"/>
            <p:nvPr/>
          </p:nvSpPr>
          <p:spPr>
            <a:xfrm>
              <a:off x="6414691" y="5119454"/>
              <a:ext cx="384883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3200" dirty="0"/>
                <a:t>Tiszta udvar, zöld jövő – Hulladékgyűjtés </a:t>
              </a:r>
              <a:r>
                <a:rPr lang="hu-HU" sz="3200" dirty="0" err="1"/>
                <a:t>öko</a:t>
              </a:r>
              <a:r>
                <a:rPr lang="hu-HU" sz="3200" dirty="0"/>
                <a:t> módra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7701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>
            <a:extLst>
              <a:ext uri="{FF2B5EF4-FFF2-40B4-BE49-F238E27FC236}">
                <a16:creationId xmlns:a16="http://schemas.microsoft.com/office/drawing/2014/main" id="{29026C2B-22E7-496F-B879-5FBFCE45B84B}"/>
              </a:ext>
            </a:extLst>
          </p:cNvPr>
          <p:cNvSpPr txBox="1">
            <a:spLocks/>
          </p:cNvSpPr>
          <p:nvPr/>
        </p:nvSpPr>
        <p:spPr>
          <a:xfrm>
            <a:off x="1178311" y="0"/>
            <a:ext cx="10415239" cy="1095951"/>
          </a:xfrm>
          <a:prstGeom prst="rect">
            <a:avLst/>
          </a:prstGeom>
          <a:solidFill>
            <a:schemeClr val="tx2">
              <a:lumMod val="50000"/>
              <a:alpha val="4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hu-HU" b="1" dirty="0"/>
              <a:t>Egyensúlyban a </a:t>
            </a:r>
            <a:r>
              <a:rPr lang="hu-HU" b="1" dirty="0" smtClean="0"/>
              <a:t>természettel!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77249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903249" y="1215483"/>
            <a:ext cx="9645805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2023-24 tanévben nyertük el az </a:t>
            </a:r>
            <a:r>
              <a:rPr lang="hu-HU" sz="2800" dirty="0" err="1" smtClean="0"/>
              <a:t>ökoiskolai</a:t>
            </a:r>
            <a:r>
              <a:rPr lang="hu-HU" sz="2800" dirty="0" smtClean="0"/>
              <a:t> címet.</a:t>
            </a:r>
          </a:p>
          <a:p>
            <a:r>
              <a:rPr lang="hu-HU" sz="2800" dirty="0" smtClean="0"/>
              <a:t>A következő alapelvek figyelembe vételével céloztuk meg ezt a címet: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 smtClean="0"/>
              <a:t>a </a:t>
            </a:r>
            <a:r>
              <a:rPr lang="hu-HU" sz="2800" dirty="0"/>
              <a:t>fenntartható fejlődés;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 smtClean="0"/>
              <a:t>a </a:t>
            </a:r>
            <a:r>
              <a:rPr lang="hu-HU" sz="2800" dirty="0"/>
              <a:t>kölcsönös függőség, ok-okozati összefüggések;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 smtClean="0"/>
              <a:t>a </a:t>
            </a:r>
            <a:r>
              <a:rPr lang="hu-HU" sz="2800" dirty="0"/>
              <a:t>helyi és globális szintek kapcsolatai, összefüggései;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 smtClean="0"/>
              <a:t>alapvető </a:t>
            </a:r>
            <a:r>
              <a:rPr lang="hu-HU" sz="2800" dirty="0"/>
              <a:t>emberi szükségletek;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 smtClean="0"/>
              <a:t>emberi </a:t>
            </a:r>
            <a:r>
              <a:rPr lang="hu-HU" sz="2800" dirty="0"/>
              <a:t>jogok; - demokrácia;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 smtClean="0"/>
              <a:t>elővigyázatosság</a:t>
            </a:r>
            <a:r>
              <a:rPr lang="hu-HU" sz="2800" dirty="0"/>
              <a:t>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 smtClean="0"/>
              <a:t>biológiai </a:t>
            </a:r>
            <a:r>
              <a:rPr lang="hu-HU" sz="2800" dirty="0"/>
              <a:t>és társadalmi sokféleség; - az ökológiai lábnyom.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231112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88ED070-A62D-9924-55C3-F5D4F47DA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219" y="2950701"/>
            <a:ext cx="11475563" cy="956599"/>
          </a:xfrm>
        </p:spPr>
        <p:txBody>
          <a:bodyPr>
            <a:normAutofit/>
          </a:bodyPr>
          <a:lstStyle/>
          <a:p>
            <a:pPr lvl="0"/>
            <a:r>
              <a:rPr lang="hu-HU" dirty="0"/>
              <a:t>Köszönöm a figyelmet!</a:t>
            </a:r>
          </a:p>
        </p:txBody>
      </p:sp>
    </p:spTree>
    <p:extLst>
      <p:ext uri="{BB962C8B-B14F-4D97-AF65-F5344CB8AC3E}">
        <p14:creationId xmlns:p14="http://schemas.microsoft.com/office/powerpoint/2010/main" val="32853676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B05728F-FF42-53B0-D415-B03C648C4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437" y="680224"/>
            <a:ext cx="10044490" cy="5965903"/>
          </a:xfrm>
        </p:spPr>
        <p:txBody>
          <a:bodyPr>
            <a:noAutofit/>
          </a:bodyPr>
          <a:lstStyle/>
          <a:p>
            <a:pPr algn="l"/>
            <a:r>
              <a:rPr lang="hu-HU" sz="2800" dirty="0">
                <a:latin typeface="+mn-lt"/>
                <a:ea typeface="+mn-ea"/>
                <a:cs typeface="+mn-cs"/>
              </a:rPr>
              <a:t>Az </a:t>
            </a:r>
            <a:r>
              <a:rPr lang="hu-HU" sz="2800" dirty="0" err="1">
                <a:latin typeface="+mn-lt"/>
                <a:ea typeface="+mn-ea"/>
                <a:cs typeface="+mn-cs"/>
              </a:rPr>
              <a:t>ökocímhez</a:t>
            </a:r>
            <a:r>
              <a:rPr lang="hu-HU" sz="2800" dirty="0">
                <a:latin typeface="+mn-lt"/>
                <a:ea typeface="+mn-ea"/>
                <a:cs typeface="+mn-cs"/>
              </a:rPr>
              <a:t> kapcsolódó tevékenységeink</a:t>
            </a:r>
            <a:r>
              <a:rPr lang="hu-HU" sz="2800" dirty="0" smtClean="0">
                <a:latin typeface="+mn-lt"/>
                <a:ea typeface="+mn-ea"/>
                <a:cs typeface="+mn-cs"/>
              </a:rPr>
              <a:t>:</a:t>
            </a:r>
            <a:r>
              <a:rPr lang="hu-HU" sz="2800" dirty="0">
                <a:latin typeface="+mn-lt"/>
                <a:ea typeface="+mn-ea"/>
                <a:cs typeface="+mn-cs"/>
              </a:rPr>
              <a:t/>
            </a:r>
            <a:br>
              <a:rPr lang="hu-HU" sz="2800" dirty="0">
                <a:latin typeface="+mn-lt"/>
                <a:ea typeface="+mn-ea"/>
                <a:cs typeface="+mn-cs"/>
              </a:rPr>
            </a:br>
            <a:r>
              <a:rPr lang="hu-HU" sz="2800" b="0" dirty="0">
                <a:latin typeface="+mn-lt"/>
                <a:ea typeface="+mn-ea"/>
                <a:cs typeface="+mn-cs"/>
              </a:rPr>
              <a:t>Az intézmény fenntarthatóságra neveléshez köthető helyi hagyományai, szokásai:</a:t>
            </a:r>
            <a:br>
              <a:rPr lang="hu-HU" sz="2800" b="0" dirty="0">
                <a:latin typeface="+mn-lt"/>
                <a:ea typeface="+mn-ea"/>
                <a:cs typeface="+mn-cs"/>
              </a:rPr>
            </a:br>
            <a:r>
              <a:rPr lang="hu-HU" sz="2800" b="0" dirty="0">
                <a:latin typeface="+mn-lt"/>
                <a:ea typeface="+mn-ea"/>
                <a:cs typeface="+mn-cs"/>
              </a:rPr>
              <a:t>A külső természetes környezetünkkel kapcsolatos szokásaink:</a:t>
            </a:r>
            <a:br>
              <a:rPr lang="hu-HU" sz="2800" b="0" dirty="0">
                <a:latin typeface="+mn-lt"/>
                <a:ea typeface="+mn-ea"/>
                <a:cs typeface="+mn-cs"/>
              </a:rPr>
            </a:br>
            <a:r>
              <a:rPr lang="hu-HU" sz="2800" b="0" dirty="0">
                <a:latin typeface="+mn-lt"/>
                <a:ea typeface="+mn-ea"/>
                <a:cs typeface="+mn-cs"/>
              </a:rPr>
              <a:t>-hulladékgyűjtés</a:t>
            </a:r>
            <a:br>
              <a:rPr lang="hu-HU" sz="2800" b="0" dirty="0">
                <a:latin typeface="+mn-lt"/>
                <a:ea typeface="+mn-ea"/>
                <a:cs typeface="+mn-cs"/>
              </a:rPr>
            </a:br>
            <a:r>
              <a:rPr lang="hu-HU" sz="2800" b="0" dirty="0">
                <a:latin typeface="+mn-lt"/>
                <a:ea typeface="+mn-ea"/>
                <a:cs typeface="+mn-cs"/>
              </a:rPr>
              <a:t>-osztálykirándulás</a:t>
            </a:r>
            <a:br>
              <a:rPr lang="hu-HU" sz="2800" b="0" dirty="0">
                <a:latin typeface="+mn-lt"/>
                <a:ea typeface="+mn-ea"/>
                <a:cs typeface="+mn-cs"/>
              </a:rPr>
            </a:br>
            <a:r>
              <a:rPr lang="hu-HU" sz="2800" b="0" dirty="0">
                <a:latin typeface="+mn-lt"/>
                <a:ea typeface="+mn-ea"/>
                <a:cs typeface="+mn-cs"/>
              </a:rPr>
              <a:t>-tanulmányi séta</a:t>
            </a:r>
            <a:br>
              <a:rPr lang="hu-HU" sz="2800" b="0" dirty="0">
                <a:latin typeface="+mn-lt"/>
                <a:ea typeface="+mn-ea"/>
                <a:cs typeface="+mn-cs"/>
              </a:rPr>
            </a:br>
            <a:r>
              <a:rPr lang="hu-HU" sz="2800" b="0" dirty="0">
                <a:latin typeface="+mn-lt"/>
                <a:ea typeface="+mn-ea"/>
                <a:cs typeface="+mn-cs"/>
              </a:rPr>
              <a:t>-Minden gyerek egy palánta projekt</a:t>
            </a:r>
            <a:br>
              <a:rPr lang="hu-HU" sz="2800" b="0" dirty="0">
                <a:latin typeface="+mn-lt"/>
                <a:ea typeface="+mn-ea"/>
                <a:cs typeface="+mn-cs"/>
              </a:rPr>
            </a:br>
            <a:r>
              <a:rPr lang="hu-HU" sz="2800" b="0" dirty="0">
                <a:latin typeface="+mn-lt"/>
                <a:ea typeface="+mn-ea"/>
                <a:cs typeface="+mn-cs"/>
              </a:rPr>
              <a:t>-iskolakert működtetése</a:t>
            </a:r>
            <a:br>
              <a:rPr lang="hu-HU" sz="2800" b="0" dirty="0">
                <a:latin typeface="+mn-lt"/>
                <a:ea typeface="+mn-ea"/>
                <a:cs typeface="+mn-cs"/>
              </a:rPr>
            </a:br>
            <a:r>
              <a:rPr lang="hu-HU" sz="2800" b="0" dirty="0">
                <a:latin typeface="+mn-lt"/>
                <a:ea typeface="+mn-ea"/>
                <a:cs typeface="+mn-cs"/>
              </a:rPr>
              <a:t>-rendszeres szemétszedés szervezése az iskola és környéke területén</a:t>
            </a:r>
            <a:r>
              <a:rPr lang="hu-HU" sz="2400" b="0" dirty="0">
                <a:latin typeface="+mn-lt"/>
                <a:ea typeface="+mn-ea"/>
                <a:cs typeface="+mn-cs"/>
              </a:rPr>
              <a:t/>
            </a:r>
            <a:br>
              <a:rPr lang="hu-HU" sz="2400" b="0" dirty="0">
                <a:latin typeface="+mn-lt"/>
                <a:ea typeface="+mn-ea"/>
                <a:cs typeface="+mn-cs"/>
              </a:rPr>
            </a:br>
            <a:endParaRPr lang="hu-HU" sz="2400" b="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4665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791736" y="869795"/>
            <a:ext cx="977962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A technikai és a társas környezetünkkel kapcsolatos szokásaink:</a:t>
            </a:r>
            <a:br>
              <a:rPr lang="hu-HU" sz="2800" dirty="0"/>
            </a:br>
            <a:r>
              <a:rPr lang="hu-HU" sz="2800" dirty="0"/>
              <a:t>-Kerékpározás az autómentes napon</a:t>
            </a:r>
            <a:br>
              <a:rPr lang="hu-HU" sz="2800" dirty="0"/>
            </a:br>
            <a:r>
              <a:rPr lang="hu-HU" sz="2800" dirty="0"/>
              <a:t>-Adventi időszakban karácsonyi ajándék készítés</a:t>
            </a:r>
            <a:br>
              <a:rPr lang="hu-HU" sz="2800" dirty="0"/>
            </a:br>
            <a:r>
              <a:rPr lang="hu-HU" sz="2800" dirty="0"/>
              <a:t>-nemzetközi könyvajándék nap</a:t>
            </a:r>
            <a:br>
              <a:rPr lang="hu-HU" sz="2800" dirty="0"/>
            </a:br>
            <a:r>
              <a:rPr lang="hu-HU" sz="2800" dirty="0"/>
              <a:t>-Egészség projekt</a:t>
            </a:r>
            <a:br>
              <a:rPr lang="hu-HU" sz="2800" dirty="0"/>
            </a:br>
            <a:r>
              <a:rPr lang="hu-HU" sz="2800" dirty="0"/>
              <a:t>-Energiajárőr szolgálat: villany-és gázfogyasztás nyomon követése</a:t>
            </a:r>
            <a:br>
              <a:rPr lang="hu-HU" sz="2800" dirty="0"/>
            </a:br>
            <a:r>
              <a:rPr lang="hu-HU" sz="2800" dirty="0"/>
              <a:t>-használtelem gyűjtése</a:t>
            </a:r>
            <a:br>
              <a:rPr lang="hu-HU" sz="2800" dirty="0"/>
            </a:br>
            <a:r>
              <a:rPr lang="hu-HU" sz="2800" dirty="0"/>
              <a:t>A társas viszonyaink területén adódó hagyományaink:</a:t>
            </a:r>
            <a:br>
              <a:rPr lang="hu-HU" sz="2800" dirty="0"/>
            </a:br>
            <a:r>
              <a:rPr lang="hu-HU" sz="2800" dirty="0"/>
              <a:t>- osztálykirándulás</a:t>
            </a:r>
            <a:br>
              <a:rPr lang="hu-HU" sz="2800" dirty="0"/>
            </a:br>
            <a:r>
              <a:rPr lang="hu-HU" sz="2800" dirty="0"/>
              <a:t>- délutáni teaház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317294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FC97A-45B9-12E1-4042-F1F73F313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202F629-CEFD-0A4F-81FC-961B68FCF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400" dirty="0" smtClean="0"/>
              <a:t>Mit valósítottunk meg a terveinkből?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323385" y="1644560"/>
            <a:ext cx="109728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fontAlgn="base">
              <a:buFont typeface="Arial" panose="020B0604020202020204" pitchFamily="34" charset="0"/>
              <a:buChar char="•"/>
            </a:pPr>
            <a:r>
              <a:rPr lang="hu-HU" sz="2800" dirty="0"/>
              <a:t>terepi munka során: terepgyakorlatok, táborok, tanulmányi kirándulások, akadályversenyek, városismereti játékok stb.; </a:t>
            </a:r>
          </a:p>
          <a:p>
            <a:pPr marL="457200" lvl="0" indent="-457200" fontAlgn="base">
              <a:buFont typeface="Arial" panose="020B0604020202020204" pitchFamily="34" charset="0"/>
              <a:buChar char="•"/>
            </a:pPr>
            <a:r>
              <a:rPr lang="hu-HU" sz="2800" dirty="0"/>
              <a:t>kézműves foglalkozások: egy-egy ünnephez kötött, tábori időben stb.; </a:t>
            </a:r>
          </a:p>
          <a:p>
            <a:pPr marL="457200" lvl="0" indent="-457200" fontAlgn="base">
              <a:buFont typeface="Arial" panose="020B0604020202020204" pitchFamily="34" charset="0"/>
              <a:buChar char="•"/>
            </a:pPr>
            <a:r>
              <a:rPr lang="hu-HU" sz="2800" dirty="0"/>
              <a:t>„akciók”: pályázatok, újságkészítés, kiállítás-rendezés, filmkészítés, kérdőíves felmérés, „nemzetközi akciók”; </a:t>
            </a:r>
          </a:p>
          <a:p>
            <a:pPr marL="457200" lvl="0" indent="-457200" fontAlgn="base">
              <a:buFont typeface="Arial" panose="020B0604020202020204" pitchFamily="34" charset="0"/>
              <a:buChar char="•"/>
            </a:pPr>
            <a:r>
              <a:rPr lang="hu-HU" sz="2800" dirty="0"/>
              <a:t>modellezés; </a:t>
            </a:r>
          </a:p>
          <a:p>
            <a:pPr marL="457200" lvl="0" indent="-457200" fontAlgn="base">
              <a:buFont typeface="Arial" panose="020B0604020202020204" pitchFamily="34" charset="0"/>
              <a:buChar char="•"/>
            </a:pPr>
            <a:r>
              <a:rPr lang="hu-HU" sz="2800" dirty="0"/>
              <a:t>„látogatás”: múzeum, állatkert, botanikus kert, nemzeti park, valamint szeméttelep, hulladékégető, szennyvíztisztító stb.; </a:t>
            </a:r>
          </a:p>
          <a:p>
            <a:pPr marL="457200" lvl="0" indent="-457200" fontAlgn="base">
              <a:buFont typeface="Arial" panose="020B0604020202020204" pitchFamily="34" charset="0"/>
              <a:buChar char="•"/>
            </a:pPr>
            <a:r>
              <a:rPr lang="hu-HU" sz="2800" dirty="0"/>
              <a:t>versenyek; </a:t>
            </a:r>
          </a:p>
          <a:p>
            <a:pPr marL="457200" lvl="0" indent="-457200" fontAlgn="base">
              <a:buFont typeface="Arial" panose="020B0604020202020204" pitchFamily="34" charset="0"/>
              <a:buChar char="•"/>
            </a:pPr>
            <a:r>
              <a:rPr lang="hu-HU" sz="2800" dirty="0"/>
              <a:t>szakkörök;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97999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 fontAlgn="base"/>
            <a:r>
              <a:rPr lang="hu-HU" sz="3300" dirty="0"/>
              <a:t>iskolazöldítés; </a:t>
            </a:r>
          </a:p>
          <a:p>
            <a:pPr lvl="0" fontAlgn="base"/>
            <a:r>
              <a:rPr lang="hu-HU" sz="3300" dirty="0"/>
              <a:t>témanap, témahét (virág, ritmus, szivárvány, víz, kő stb.); </a:t>
            </a:r>
          </a:p>
          <a:p>
            <a:pPr lvl="0" fontAlgn="base"/>
            <a:r>
              <a:rPr lang="hu-HU" sz="3300" dirty="0"/>
              <a:t>DÖK-nap; </a:t>
            </a:r>
          </a:p>
          <a:p>
            <a:pPr lvl="0" fontAlgn="base"/>
            <a:r>
              <a:rPr lang="hu-HU" sz="3300" dirty="0"/>
              <a:t>„jeles napok”; </a:t>
            </a:r>
          </a:p>
          <a:p>
            <a:pPr lvl="0" fontAlgn="base"/>
            <a:r>
              <a:rPr lang="hu-HU" sz="3300" dirty="0"/>
              <a:t>projektek - </a:t>
            </a:r>
            <a:r>
              <a:rPr lang="hu-HU" sz="3300" dirty="0" err="1"/>
              <a:t>eTwinning</a:t>
            </a:r>
            <a:r>
              <a:rPr lang="hu-HU" sz="3300" dirty="0"/>
              <a:t> nemzetközi kapcsolatokkal</a:t>
            </a:r>
          </a:p>
          <a:p>
            <a:pPr lvl="0" fontAlgn="base"/>
            <a:r>
              <a:rPr lang="hu-HU" sz="3300" dirty="0"/>
              <a:t>tanórán, </a:t>
            </a:r>
          </a:p>
          <a:p>
            <a:pPr lvl="0" fontAlgn="base"/>
            <a:r>
              <a:rPr lang="hu-HU" sz="3300" dirty="0"/>
              <a:t>Zöld Napokon – néhány jeles nap megünneplése, a naphoz kapcsolható programok, vetélkedők, fordítási verseny, kiállítás, akadályverseny szervezése; </a:t>
            </a:r>
          </a:p>
          <a:p>
            <a:pPr lvl="0" fontAlgn="base"/>
            <a:r>
              <a:rPr lang="hu-HU" sz="3300" dirty="0"/>
              <a:t>iskolai, nemzetközi projektek – melyeken diákjaink aktívan vesznek részt. Itt a hagyományok ápolására, az épített környezet bemutatására sok lehetőség nyílik.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336790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CB702-49B6-D16B-ED37-AD11EFAD8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B34E60D-87DB-209D-1675-68F8AF1A4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152" y="1924385"/>
            <a:ext cx="10784264" cy="3009229"/>
          </a:xfrm>
        </p:spPr>
        <p:txBody>
          <a:bodyPr>
            <a:normAutofit/>
          </a:bodyPr>
          <a:lstStyle/>
          <a:p>
            <a:r>
              <a:rPr lang="hu-HU" sz="4400" dirty="0" smtClean="0"/>
              <a:t>Képes válogatás a tanévben megvalósult programokról</a:t>
            </a:r>
            <a:endParaRPr lang="hu-HU" sz="4400" dirty="0"/>
          </a:p>
        </p:txBody>
      </p:sp>
    </p:spTree>
    <p:extLst>
      <p:ext uri="{BB962C8B-B14F-4D97-AF65-F5344CB8AC3E}">
        <p14:creationId xmlns:p14="http://schemas.microsoft.com/office/powerpoint/2010/main" val="40304528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A képen ruházat, lábbelik, ember, ég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9947206-B6A3-E499-E0A8-5436BF700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005" y="0"/>
            <a:ext cx="4705995" cy="6858000"/>
          </a:xfrm>
          <a:prstGeom prst="rect">
            <a:avLst/>
          </a:prstGeom>
        </p:spPr>
      </p:pic>
      <p:pic>
        <p:nvPicPr>
          <p:cNvPr id="10" name="Kép 9" descr="A képen kültéri, lábbelik, ember, ég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AFF86A6A-CEB7-BCDC-CD77-D698CAEEB18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24" y="952824"/>
            <a:ext cx="7759700" cy="5252157"/>
          </a:xfrm>
          <a:prstGeom prst="rect">
            <a:avLst/>
          </a:prstGeom>
        </p:spPr>
      </p:pic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71627C10-BC57-FC36-BE3D-7D33AAF35565}"/>
              </a:ext>
            </a:extLst>
          </p:cNvPr>
          <p:cNvGrpSpPr/>
          <p:nvPr/>
        </p:nvGrpSpPr>
        <p:grpSpPr>
          <a:xfrm>
            <a:off x="3730571" y="4662971"/>
            <a:ext cx="5149516" cy="2298032"/>
            <a:chOff x="5606716" y="4632158"/>
            <a:chExt cx="5149516" cy="2298032"/>
          </a:xfrm>
        </p:grpSpPr>
        <p:sp>
          <p:nvSpPr>
            <p:cNvPr id="11" name="Ellipszis 10">
              <a:extLst>
                <a:ext uri="{FF2B5EF4-FFF2-40B4-BE49-F238E27FC236}">
                  <a16:creationId xmlns:a16="http://schemas.microsoft.com/office/drawing/2014/main" id="{5A09D686-D9D2-B18B-FA32-70373D9AB65E}"/>
                </a:ext>
              </a:extLst>
            </p:cNvPr>
            <p:cNvSpPr/>
            <p:nvPr/>
          </p:nvSpPr>
          <p:spPr>
            <a:xfrm>
              <a:off x="5606716" y="4632158"/>
              <a:ext cx="5149516" cy="229803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" name="Szövegdoboz 11">
              <a:extLst>
                <a:ext uri="{FF2B5EF4-FFF2-40B4-BE49-F238E27FC236}">
                  <a16:creationId xmlns:a16="http://schemas.microsoft.com/office/drawing/2014/main" id="{33749369-5B15-0A7F-9D55-2CB7202ACB86}"/>
                </a:ext>
              </a:extLst>
            </p:cNvPr>
            <p:cNvSpPr txBox="1"/>
            <p:nvPr/>
          </p:nvSpPr>
          <p:spPr>
            <a:xfrm>
              <a:off x="6545179" y="5089358"/>
              <a:ext cx="373550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4000" dirty="0"/>
                <a:t>Őszi és tavaszi hulladékgyűjtés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65781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Egyéni tervezés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4196</TotalTime>
  <Words>350</Words>
  <Application>Microsoft Office PowerPoint</Application>
  <PresentationFormat>Szélesvásznú</PresentationFormat>
  <Paragraphs>54</Paragraphs>
  <Slides>30</Slides>
  <Notes>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2</vt:i4>
      </vt:variant>
      <vt:variant>
        <vt:lpstr>Diacímek</vt:lpstr>
      </vt:variant>
      <vt:variant>
        <vt:i4>30</vt:i4>
      </vt:variant>
    </vt:vector>
  </HeadingPairs>
  <TitlesOfParts>
    <vt:vector size="38" baseType="lpstr">
      <vt:lpstr>Aptos</vt:lpstr>
      <vt:lpstr>Arial</vt:lpstr>
      <vt:lpstr>Calibri</vt:lpstr>
      <vt:lpstr>Calibri Light</vt:lpstr>
      <vt:lpstr>Times New Roman</vt:lpstr>
      <vt:lpstr>Wingdings</vt:lpstr>
      <vt:lpstr>Office Theme</vt:lpstr>
      <vt:lpstr>Egyéni tervezés</vt:lpstr>
      <vt:lpstr>Az ökoiskolai programhoz kapcsolódó tevékenységek bemutatása a 2024/25-ös tanévben</vt:lpstr>
      <vt:lpstr>PowerPoint-bemutató</vt:lpstr>
      <vt:lpstr>PowerPoint-bemutató</vt:lpstr>
      <vt:lpstr>Az ökocímhez kapcsolódó tevékenységeink: Az intézmény fenntarthatóságra neveléshez köthető helyi hagyományai, szokásai: A külső természetes környezetünkkel kapcsolatos szokásaink: -hulladékgyűjtés -osztálykirándulás -tanulmányi séta -Minden gyerek egy palánta projekt -iskolakert működtetése -rendszeres szemétszedés szervezése az iskola és környéke területén </vt:lpstr>
      <vt:lpstr>PowerPoint-bemutató</vt:lpstr>
      <vt:lpstr>Mit valósítottunk meg a terveinkből?</vt:lpstr>
      <vt:lpstr>PowerPoint-bemutató</vt:lpstr>
      <vt:lpstr>Képes válogatás a tanévben megvalósult programokról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 biológiai diverzitás napja</vt:lpstr>
      <vt:lpstr>Tettünk az ételpazarlás megszüntetéséért </vt:lpstr>
      <vt:lpstr>Foglalkozás: környezetünk élővilágának megismerése</vt:lpstr>
      <vt:lpstr>Fenntarthatósági témahét vetélkedői</vt:lpstr>
      <vt:lpstr>PowerPoint-bemutató</vt:lpstr>
      <vt:lpstr>PowerPoint-bemutató</vt:lpstr>
      <vt:lpstr>Barátunk a természet vetélkedő</vt:lpstr>
      <vt:lpstr>Együtt a természetért verseny</vt:lpstr>
      <vt:lpstr>PowerPoint-bemutató</vt:lpstr>
      <vt:lpstr>Madáritató az iskolakertben és madármegfigyelés</vt:lpstr>
      <vt:lpstr>PowerPoint-bemutató</vt:lpstr>
      <vt:lpstr>PowerPoint-bemutató</vt:lpstr>
      <vt:lpstr>PowerPoint-bemutató</vt:lpstr>
      <vt:lpstr>PowerPoint-bemutató</vt:lpstr>
      <vt:lpstr>Köszönöm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 ökoiskolai programhoz kapcsolódó tevékenységek bemutatása a 2024/25-ös tanévben</dc:title>
  <dc:creator>Nagy Bertalan</dc:creator>
  <cp:lastModifiedBy>admin</cp:lastModifiedBy>
  <cp:revision>54</cp:revision>
  <dcterms:created xsi:type="dcterms:W3CDTF">2025-04-08T08:46:14Z</dcterms:created>
  <dcterms:modified xsi:type="dcterms:W3CDTF">2025-06-26T07:58:44Z</dcterms:modified>
</cp:coreProperties>
</file>